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  <p:sldId id="282" r:id="rId9"/>
    <p:sldId id="283" r:id="rId10"/>
    <p:sldId id="267" r:id="rId11"/>
    <p:sldId id="288" r:id="rId12"/>
    <p:sldId id="268" r:id="rId13"/>
    <p:sldId id="263" r:id="rId14"/>
    <p:sldId id="264" r:id="rId15"/>
    <p:sldId id="284" r:id="rId16"/>
    <p:sldId id="265" r:id="rId17"/>
    <p:sldId id="285" r:id="rId18"/>
    <p:sldId id="266" r:id="rId19"/>
    <p:sldId id="269" r:id="rId20"/>
    <p:sldId id="270" r:id="rId21"/>
    <p:sldId id="271" r:id="rId22"/>
    <p:sldId id="272" r:id="rId23"/>
    <p:sldId id="273" r:id="rId24"/>
    <p:sldId id="290" r:id="rId25"/>
    <p:sldId id="274" r:id="rId26"/>
    <p:sldId id="289" r:id="rId27"/>
    <p:sldId id="275" r:id="rId28"/>
    <p:sldId id="276" r:id="rId29"/>
    <p:sldId id="287" r:id="rId30"/>
    <p:sldId id="277" r:id="rId31"/>
    <p:sldId id="278" r:id="rId32"/>
    <p:sldId id="279" r:id="rId33"/>
    <p:sldId id="280" r:id="rId34"/>
    <p:sldId id="281" r:id="rId3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72"/>
    <p:restoredTop sz="94582"/>
  </p:normalViewPr>
  <p:slideViewPr>
    <p:cSldViewPr snapToGrid="0" snapToObjects="1">
      <p:cViewPr varScale="1">
        <p:scale>
          <a:sx n="120" d="100"/>
          <a:sy n="120" d="100"/>
        </p:scale>
        <p:origin x="3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tiff>
</file>

<file path=ppt/media/image12.png>
</file>

<file path=ppt/media/image13.tiff>
</file>

<file path=ppt/media/image14.png>
</file>

<file path=ppt/media/image15.png>
</file>

<file path=ppt/media/image16.tiff>
</file>

<file path=ppt/media/image17.tiff>
</file>

<file path=ppt/media/image18.png>
</file>

<file path=ppt/media/image19.png>
</file>

<file path=ppt/media/image2.png>
</file>

<file path=ppt/media/image20.tiff>
</file>

<file path=ppt/media/image21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B9C38-A3CC-1843-B6B8-3C689E80C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C390E3-34ED-ED4F-8591-71F45490C3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03DEB-9D7F-B649-B883-8449C322B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A4702-D4A0-BC46-83BC-D046933AE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D5B6A-A45E-4041-8A05-AC5D652DB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025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0FC63-D64C-FD40-B23E-4C833577C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B430F9-116E-CB41-8EC1-B7D870A67A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E3B9A-0434-474F-9A82-1AE65A8C0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EBC5F-2420-C04F-AF8C-654161EFB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C0041-56F1-8A4E-98FD-9FB90370B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4625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A9A0D7-7E64-DC44-9967-7F6AC71707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F7547A-8519-FD49-B1FB-C9EBDAFBDB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C1FA1-3B18-4848-A7FA-4CC0C98F6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9BA71-F0AA-C941-81A9-7ABE9FB16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C9B31-55AD-804D-9FEF-DDCCF7AD4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0357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2F9E0-EDD8-7E4D-BE5D-A9A431EC8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F411E-49FD-B743-8A40-0DF3EAAFE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775A9-750A-7640-A01A-4762EABDC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0F03D-3169-5A48-9080-181105A7D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006C7-7A05-8942-9971-9F013C5B4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0821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FDA47-C576-5143-84CF-750013CB3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D5F3-75A1-7040-AF00-5DA9CF396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23176-DF85-BF4C-9ABD-C935F520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40A9C-9088-BC47-8FC3-323824977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61743-C555-E04C-A1DC-D15A992EC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8887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A8883-060C-B549-822D-CD4E9DCC7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CE257-F5DF-F143-B656-4C787B1CF6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FC3B26-3F94-534F-9D4F-653B62B796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8400-1128-734B-B2EB-46CAD2CD7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26B5F5-D744-2744-B51F-F957ACE45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44C537-819F-9B47-9AF9-493B7E780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8745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DC689-49DB-2645-BB62-F591F78CF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5A0E99-3196-8144-9F41-437A7F4E3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9745B1-D06C-B948-B11F-6996D03E1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2D7DB9-6B92-A147-8260-18AD7FD374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9712AE-38A5-E14D-8996-551850EB5D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78BC79-671A-CE4D-9834-EC14425C9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FE6C8C-C223-3E47-8D7C-DE6F5BB6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BC5B6E-D105-4140-8AC8-4A58E6D83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7289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8487D-A3B2-9B43-8EE6-BFCCF721A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4EB621-7660-A34E-9825-928F6DE10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A4B386-44D3-5D4B-9AC9-96BBA9EE1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F0074-9863-344C-AAC8-B9B4F882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5889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C3FC49-7454-7D4A-8FDB-FB98F812D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B8E5C2-18C8-3A40-95DC-BDFC9F0A9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A6129-DA42-B84B-99E9-4D2E59566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1171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D581D-47DE-9B45-BD75-B000F2D2A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BAAF-0A9C-5141-9734-6C7123591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B95B90-236F-BB43-8558-93A0B6D92C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D97A13-268A-7E46-A652-5BCB0705F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2115E-46CD-C441-9EEC-271BCBBD4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90753-9057-1E41-918F-8C04100B2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4819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8E096-D834-0347-A6F1-8E9085BD2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845AF2-60D7-EC49-BE4D-5D6637B11E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306F9-F90B-AA41-9658-70EFD9D82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18F60A-2E4E-8E41-B6DC-FEA87847F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01F9F-C86E-2440-9D74-B5ACB894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DF48D7-545B-4343-AAD8-D98619E72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0160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D107CB-B766-A84F-984E-B107AA9E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6DCB3-98C4-CC43-80A8-A490A751F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A791E-B31B-014F-96F3-CD562A26D8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FEFF6-A24E-D742-8752-6A2AAFEAC791}" type="datetimeFigureOut">
              <a:rPr lang="it-IT" smtClean="0"/>
              <a:t>18/06/18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E5BDC-71BD-ED43-A849-E8460F8943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85AEC-637E-6346-9C3B-C29D6ABA17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26DF3-E966-684C-AECE-D427B62BCB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717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99328-EB54-9948-A631-178883C73A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Introduzione a </a:t>
            </a:r>
            <a:r>
              <a:rPr lang="it-IT" dirty="0" err="1"/>
              <a:t>DevOps</a:t>
            </a:r>
            <a:endParaRPr lang="it-I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A9073B-B258-8C4D-9789-1FD8660C63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0097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C2C03-3D3B-2543-A175-CBA2E9337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è </a:t>
            </a:r>
            <a:r>
              <a:rPr lang="it-IT" dirty="0" err="1"/>
              <a:t>DevOps</a:t>
            </a:r>
            <a:r>
              <a:rPr lang="it-IT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D6CDF-1D64-084D-A935-6402F2D41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/>
              <a:t>Culture</a:t>
            </a:r>
            <a:r>
              <a:rPr lang="it-IT" dirty="0"/>
              <a:t>: People &gt; </a:t>
            </a:r>
            <a:r>
              <a:rPr lang="it-IT" dirty="0" err="1"/>
              <a:t>Process</a:t>
            </a:r>
            <a:r>
              <a:rPr lang="it-IT" dirty="0"/>
              <a:t> &gt; Tools</a:t>
            </a:r>
          </a:p>
          <a:p>
            <a:endParaRPr lang="it-IT" dirty="0"/>
          </a:p>
          <a:p>
            <a:r>
              <a:rPr lang="it-IT" b="1" dirty="0"/>
              <a:t>Automation</a:t>
            </a:r>
            <a:r>
              <a:rPr lang="it-IT" dirty="0"/>
              <a:t>: </a:t>
            </a:r>
            <a:r>
              <a:rPr lang="it-IT" dirty="0" err="1"/>
              <a:t>Infrastructure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Code</a:t>
            </a:r>
          </a:p>
          <a:p>
            <a:endParaRPr lang="it-IT" dirty="0"/>
          </a:p>
          <a:p>
            <a:r>
              <a:rPr lang="it-IT" b="1" dirty="0" err="1"/>
              <a:t>Measurement</a:t>
            </a:r>
            <a:r>
              <a:rPr lang="it-IT" dirty="0"/>
              <a:t>: </a:t>
            </a:r>
            <a:r>
              <a:rPr lang="it-IT" dirty="0" err="1"/>
              <a:t>measure</a:t>
            </a:r>
            <a:r>
              <a:rPr lang="it-IT" dirty="0"/>
              <a:t> </a:t>
            </a:r>
            <a:r>
              <a:rPr lang="it-IT" dirty="0" err="1"/>
              <a:t>everything</a:t>
            </a:r>
            <a:endParaRPr lang="it-IT" dirty="0"/>
          </a:p>
          <a:p>
            <a:endParaRPr lang="it-IT" dirty="0"/>
          </a:p>
          <a:p>
            <a:r>
              <a:rPr lang="it-IT" b="1" dirty="0" err="1"/>
              <a:t>Sharing</a:t>
            </a:r>
            <a:r>
              <a:rPr lang="it-IT" dirty="0"/>
              <a:t>: Collaboration &amp; Feedback</a:t>
            </a:r>
          </a:p>
        </p:txBody>
      </p:sp>
    </p:spTree>
    <p:extLst>
      <p:ext uri="{BB962C8B-B14F-4D97-AF65-F5344CB8AC3E}">
        <p14:creationId xmlns:p14="http://schemas.microsoft.com/office/powerpoint/2010/main" val="2416847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AE486-8C51-9C49-AD77-138A79AFF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è </a:t>
            </a:r>
            <a:r>
              <a:rPr lang="it-IT" dirty="0" err="1"/>
              <a:t>DevOps</a:t>
            </a:r>
            <a:r>
              <a:rPr lang="it-IT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EC27F-DD78-DC44-91E5-0C174BD5C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6E24A-DAAE-824D-B9B2-002E6A23B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1969294"/>
            <a:ext cx="5334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785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4FB1F-5089-054D-B0F0-E3E81B4CD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Culture: The 3 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3ABD2-8F86-7143-AC12-B560D841E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09F340-29AE-7743-B3FD-BB8F8AC11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9250" y="1899444"/>
            <a:ext cx="64135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304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4B576-2A76-CA45-AB10-EDDD61F0B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è </a:t>
            </a:r>
            <a:r>
              <a:rPr lang="it-IT" dirty="0" err="1"/>
              <a:t>DevOps</a:t>
            </a:r>
            <a:r>
              <a:rPr lang="it-IT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2329B-F0AE-CD4A-ACB7-488935944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L’obiettivo è di avere un team che include tutti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ABA163-5C1B-4F49-AB5D-1A279B710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108" y="2501693"/>
            <a:ext cx="5039783" cy="367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492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7ECBC-D775-2342-848C-89AA91700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DevOps</a:t>
            </a:r>
            <a:r>
              <a:rPr lang="it-IT" dirty="0"/>
              <a:t> + 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7B4AA-7C1E-3F44-9770-265264710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E3687A-F3F4-F84D-9285-82B4AA877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366" y="2643780"/>
            <a:ext cx="9965267" cy="271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809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5C1F3-1437-854E-8A13-214AC8712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DevOps</a:t>
            </a:r>
            <a:r>
              <a:rPr lang="it-IT" dirty="0"/>
              <a:t> + 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85398-4A67-3648-AACE-9D06AAEDA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Agile</a:t>
            </a:r>
          </a:p>
          <a:p>
            <a:pPr lvl="1"/>
            <a:r>
              <a:rPr lang="it-IT" dirty="0"/>
              <a:t>Riempie il vuoto tra i </a:t>
            </a:r>
            <a:r>
              <a:rPr lang="it-IT" dirty="0" err="1"/>
              <a:t>customer</a:t>
            </a:r>
            <a:r>
              <a:rPr lang="it-IT" dirty="0"/>
              <a:t> e il </a:t>
            </a:r>
            <a:r>
              <a:rPr lang="it-IT" dirty="0" err="1"/>
              <a:t>dev</a:t>
            </a:r>
            <a:r>
              <a:rPr lang="it-IT" dirty="0"/>
              <a:t> team</a:t>
            </a:r>
          </a:p>
          <a:p>
            <a:pPr lvl="1"/>
            <a:r>
              <a:rPr lang="it-IT" dirty="0"/>
              <a:t>Cross-</a:t>
            </a:r>
            <a:r>
              <a:rPr lang="it-IT" dirty="0" err="1"/>
              <a:t>Functional</a:t>
            </a:r>
            <a:r>
              <a:rPr lang="it-IT" dirty="0"/>
              <a:t> team per sviluppare e testare </a:t>
            </a:r>
            <a:r>
              <a:rPr lang="it-IT" i="1" dirty="0"/>
              <a:t>storie</a:t>
            </a:r>
            <a:r>
              <a:rPr lang="it-IT" dirty="0"/>
              <a:t> </a:t>
            </a:r>
            <a:r>
              <a:rPr lang="it-IT" dirty="0" err="1"/>
              <a:t>prioritizzate</a:t>
            </a:r>
            <a:r>
              <a:rPr lang="it-IT" dirty="0"/>
              <a:t> dal PO</a:t>
            </a:r>
          </a:p>
          <a:p>
            <a:pPr lvl="1"/>
            <a:endParaRPr lang="it-IT" dirty="0"/>
          </a:p>
          <a:p>
            <a:r>
              <a:rPr lang="it-IT" dirty="0" err="1"/>
              <a:t>DevOps</a:t>
            </a:r>
            <a:endParaRPr lang="it-IT" dirty="0"/>
          </a:p>
          <a:p>
            <a:pPr lvl="1"/>
            <a:r>
              <a:rPr lang="it-IT" dirty="0"/>
              <a:t>Riempie il vuoto tra </a:t>
            </a:r>
            <a:r>
              <a:rPr lang="it-IT" dirty="0" err="1"/>
              <a:t>dev</a:t>
            </a:r>
            <a:r>
              <a:rPr lang="it-IT" dirty="0"/>
              <a:t> &amp; </a:t>
            </a:r>
            <a:r>
              <a:rPr lang="it-IT" dirty="0" err="1"/>
              <a:t>ops</a:t>
            </a:r>
            <a:endParaRPr lang="it-IT" dirty="0"/>
          </a:p>
          <a:p>
            <a:pPr lvl="1"/>
            <a:r>
              <a:rPr lang="it-IT" dirty="0"/>
              <a:t>Automazione delle release</a:t>
            </a:r>
          </a:p>
        </p:txBody>
      </p:sp>
    </p:spTree>
    <p:extLst>
      <p:ext uri="{BB962C8B-B14F-4D97-AF65-F5344CB8AC3E}">
        <p14:creationId xmlns:p14="http://schemas.microsoft.com/office/powerpoint/2010/main" val="768080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F5285-1496-8A47-ACA7-2B8EAB1A7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DevOps</a:t>
            </a:r>
            <a:r>
              <a:rPr lang="it-IT" dirty="0"/>
              <a:t> + 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5EA44-FE4C-E64E-A144-B8893FB43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B2F82B-2872-5342-A481-9E0E8B937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133" y="2394961"/>
            <a:ext cx="9465733" cy="321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961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1800D-301A-BF43-B167-4FBCC4E75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DevOps</a:t>
            </a:r>
            <a:r>
              <a:rPr lang="it-IT" dirty="0"/>
              <a:t> + 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279A6-CD17-5445-9D8F-6BC78E38B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The release </a:t>
            </a:r>
            <a:r>
              <a:rPr lang="it-IT" dirty="0" err="1"/>
              <a:t>bottleneck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E095D3-3FB7-824D-81B7-0B1CFC1C7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267" y="2997198"/>
            <a:ext cx="5977466" cy="298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772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EC824-9E03-2145-BBF8-3BC6AA85B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DevOps</a:t>
            </a:r>
            <a:r>
              <a:rPr lang="it-IT" dirty="0"/>
              <a:t>: fatti reali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78058-B57D-6F40-8970-90763AF63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Team che usano </a:t>
            </a:r>
            <a:r>
              <a:rPr lang="it-IT" dirty="0" err="1"/>
              <a:t>DevOps</a:t>
            </a:r>
            <a:r>
              <a:rPr lang="it-IT" dirty="0"/>
              <a:t> effettuano circa il 30% di rilasci in più, con tempi intermedi minori e minori problemi di downtown e </a:t>
            </a:r>
            <a:r>
              <a:rPr lang="it-IT" dirty="0" err="1"/>
              <a:t>recovery</a:t>
            </a:r>
            <a:endParaRPr lang="it-IT" dirty="0"/>
          </a:p>
          <a:p>
            <a:endParaRPr lang="it-IT" dirty="0"/>
          </a:p>
          <a:p>
            <a:r>
              <a:rPr lang="it-IT" dirty="0"/>
              <a:t>I processi Lean aiutano a creare le condizioni appropriate per raggiungere questi obiettivi</a:t>
            </a:r>
          </a:p>
          <a:p>
            <a:endParaRPr lang="it-IT" dirty="0"/>
          </a:p>
          <a:p>
            <a:r>
              <a:rPr lang="it-IT" dirty="0"/>
              <a:t>Applicazioni di diverse tipologie</a:t>
            </a:r>
          </a:p>
          <a:p>
            <a:endParaRPr lang="it-IT" dirty="0"/>
          </a:p>
          <a:p>
            <a:pPr marL="0" indent="0" algn="ctr">
              <a:buNone/>
            </a:pPr>
            <a:r>
              <a:rPr lang="it-IT" sz="2000" b="1" dirty="0"/>
              <a:t>State of </a:t>
            </a:r>
            <a:r>
              <a:rPr lang="it-IT" sz="2000" b="1" dirty="0" err="1"/>
              <a:t>Devops</a:t>
            </a:r>
            <a:r>
              <a:rPr lang="it-IT" sz="2000" b="1" dirty="0"/>
              <a:t> Report 2017 by </a:t>
            </a:r>
            <a:r>
              <a:rPr lang="it-IT" sz="2000" b="1" dirty="0" err="1"/>
              <a:t>Puppets</a:t>
            </a:r>
            <a:r>
              <a:rPr lang="it-IT" sz="2000" b="1" dirty="0"/>
              <a:t> </a:t>
            </a:r>
            <a:r>
              <a:rPr lang="it-IT" sz="2000" b="1" dirty="0" err="1"/>
              <a:t>Labs</a:t>
            </a:r>
            <a:endParaRPr lang="it-IT" sz="2000" b="1" dirty="0"/>
          </a:p>
        </p:txBody>
      </p:sp>
    </p:spTree>
    <p:extLst>
      <p:ext uri="{BB962C8B-B14F-4D97-AF65-F5344CB8AC3E}">
        <p14:creationId xmlns:p14="http://schemas.microsoft.com/office/powerpoint/2010/main" val="37246482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47C5A-F5F4-2E4E-8068-B870B2436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Automation: The 3 </a:t>
            </a:r>
            <a:r>
              <a:rPr lang="it-IT" dirty="0" err="1"/>
              <a:t>Pillars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6C382-8F4B-C44E-8E93-E8E0A04A4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Infrastructure</a:t>
            </a:r>
            <a:r>
              <a:rPr lang="it-IT" dirty="0"/>
              <a:t> </a:t>
            </a:r>
            <a:r>
              <a:rPr lang="it-IT" dirty="0" err="1"/>
              <a:t>automation</a:t>
            </a:r>
            <a:endParaRPr lang="it-IT" dirty="0"/>
          </a:p>
          <a:p>
            <a:endParaRPr lang="it-IT" dirty="0"/>
          </a:p>
          <a:p>
            <a:r>
              <a:rPr lang="it-IT" dirty="0" err="1"/>
              <a:t>Continuous</a:t>
            </a:r>
            <a:r>
              <a:rPr lang="it-IT" dirty="0"/>
              <a:t> delivery</a:t>
            </a:r>
          </a:p>
          <a:p>
            <a:endParaRPr lang="it-IT" dirty="0"/>
          </a:p>
          <a:p>
            <a:r>
              <a:rPr lang="it-IT" dirty="0"/>
              <a:t>Reliability </a:t>
            </a:r>
            <a:r>
              <a:rPr lang="it-IT" dirty="0" err="1"/>
              <a:t>Engineering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60995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58D22-D180-5247-B24C-6FCBBBDED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6AF39-B051-324F-9A29-B5CBEEE02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Cosa è </a:t>
            </a:r>
            <a:r>
              <a:rPr lang="it-IT" dirty="0" err="1"/>
              <a:t>DevOps</a:t>
            </a:r>
            <a:r>
              <a:rPr lang="it-IT" dirty="0"/>
              <a:t>?</a:t>
            </a:r>
          </a:p>
          <a:p>
            <a:r>
              <a:rPr lang="it-IT" dirty="0"/>
              <a:t>Quali problemi </a:t>
            </a:r>
            <a:r>
              <a:rPr lang="it-IT" dirty="0" err="1"/>
              <a:t>DevOps</a:t>
            </a:r>
            <a:r>
              <a:rPr lang="it-IT" dirty="0"/>
              <a:t> cerca di risolvere?</a:t>
            </a:r>
          </a:p>
          <a:p>
            <a:r>
              <a:rPr lang="it-IT" dirty="0"/>
              <a:t>In che modo </a:t>
            </a:r>
            <a:r>
              <a:rPr lang="it-IT" dirty="0" err="1"/>
              <a:t>DevOps</a:t>
            </a:r>
            <a:r>
              <a:rPr lang="it-IT" dirty="0"/>
              <a:t> è collegato ad Agile?</a:t>
            </a:r>
          </a:p>
          <a:p>
            <a:r>
              <a:rPr lang="it-IT" dirty="0"/>
              <a:t>Come </a:t>
            </a:r>
            <a:r>
              <a:rPr lang="it-IT" dirty="0" err="1"/>
              <a:t>DevOps</a:t>
            </a:r>
            <a:r>
              <a:rPr lang="it-IT" dirty="0"/>
              <a:t> può aiutare la tua azienda?</a:t>
            </a:r>
          </a:p>
        </p:txBody>
      </p:sp>
    </p:spTree>
    <p:extLst>
      <p:ext uri="{BB962C8B-B14F-4D97-AF65-F5344CB8AC3E}">
        <p14:creationId xmlns:p14="http://schemas.microsoft.com/office/powerpoint/2010/main" val="1254686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03C9D-C12F-3E4B-93EB-67EA27CCE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Automation: </a:t>
            </a:r>
            <a:r>
              <a:rPr lang="it-IT" dirty="0" err="1"/>
              <a:t>Infrastructure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3C7BA-3A7D-154F-9017-99CCB551D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Automate</a:t>
            </a:r>
            <a:r>
              <a:rPr lang="it-IT" dirty="0"/>
              <a:t> </a:t>
            </a:r>
            <a:r>
              <a:rPr lang="it-IT" dirty="0" err="1"/>
              <a:t>everything</a:t>
            </a:r>
            <a:endParaRPr lang="it-IT" dirty="0"/>
          </a:p>
          <a:p>
            <a:pPr lvl="1"/>
            <a:r>
              <a:rPr lang="it-IT" dirty="0" err="1"/>
              <a:t>Infrastructure</a:t>
            </a:r>
            <a:r>
              <a:rPr lang="it-IT" dirty="0"/>
              <a:t> </a:t>
            </a:r>
            <a:r>
              <a:rPr lang="it-IT" dirty="0" err="1"/>
              <a:t>provisioning</a:t>
            </a:r>
            <a:endParaRPr lang="it-IT" dirty="0"/>
          </a:p>
          <a:p>
            <a:pPr lvl="1"/>
            <a:r>
              <a:rPr lang="it-IT" dirty="0"/>
              <a:t>Application Deployment</a:t>
            </a:r>
          </a:p>
          <a:p>
            <a:pPr lvl="1"/>
            <a:r>
              <a:rPr lang="it-IT" dirty="0"/>
              <a:t>Runtime </a:t>
            </a:r>
            <a:r>
              <a:rPr lang="it-IT" dirty="0" err="1"/>
              <a:t>orchestration</a:t>
            </a:r>
            <a:endParaRPr lang="it-IT" dirty="0"/>
          </a:p>
          <a:p>
            <a:pPr lvl="1"/>
            <a:endParaRPr lang="it-IT" dirty="0"/>
          </a:p>
          <a:p>
            <a:r>
              <a:rPr lang="it-IT" dirty="0"/>
              <a:t>Model </a:t>
            </a:r>
            <a:r>
              <a:rPr lang="it-IT" dirty="0" err="1"/>
              <a:t>driven</a:t>
            </a:r>
            <a:r>
              <a:rPr lang="it-IT" dirty="0"/>
              <a:t> </a:t>
            </a:r>
            <a:r>
              <a:rPr lang="it-IT" dirty="0" err="1"/>
              <a:t>automation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255011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6784B-3760-EC4A-BACD-544DAC31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Automation: </a:t>
            </a:r>
            <a:r>
              <a:rPr lang="it-IT" dirty="0" err="1"/>
              <a:t>Infrastructure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8CC0D-1D7B-4842-A317-A9F421648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Dev</a:t>
            </a:r>
            <a:r>
              <a:rPr lang="it-IT" dirty="0"/>
              <a:t> </a:t>
            </a:r>
            <a:r>
              <a:rPr lang="it-IT" dirty="0" err="1"/>
              <a:t>workflow</a:t>
            </a:r>
            <a:endParaRPr lang="it-IT" dirty="0"/>
          </a:p>
          <a:p>
            <a:pPr lvl="1"/>
            <a:r>
              <a:rPr lang="it-IT" dirty="0"/>
              <a:t>Scrivere codice</a:t>
            </a:r>
          </a:p>
          <a:p>
            <a:pPr lvl="1"/>
            <a:r>
              <a:rPr lang="it-IT" dirty="0"/>
              <a:t>Validare codice</a:t>
            </a:r>
          </a:p>
          <a:p>
            <a:pPr lvl="1"/>
            <a:r>
              <a:rPr lang="it-IT" dirty="0"/>
              <a:t>Unit </a:t>
            </a:r>
            <a:r>
              <a:rPr lang="it-IT" dirty="0" err="1"/>
              <a:t>Testing</a:t>
            </a:r>
            <a:endParaRPr lang="it-IT" dirty="0"/>
          </a:p>
          <a:p>
            <a:pPr lvl="1"/>
            <a:r>
              <a:rPr lang="it-IT" dirty="0"/>
              <a:t>Creazione degli artefatti</a:t>
            </a:r>
          </a:p>
          <a:p>
            <a:pPr lvl="1"/>
            <a:r>
              <a:rPr lang="it-IT" dirty="0" err="1"/>
              <a:t>Deploy</a:t>
            </a:r>
            <a:r>
              <a:rPr lang="it-IT" dirty="0"/>
              <a:t> in </a:t>
            </a:r>
            <a:r>
              <a:rPr lang="it-IT" dirty="0" err="1"/>
              <a:t>staging</a:t>
            </a:r>
            <a:endParaRPr lang="it-IT" dirty="0"/>
          </a:p>
          <a:p>
            <a:pPr lvl="1"/>
            <a:r>
              <a:rPr lang="it-IT" dirty="0"/>
              <a:t>Integration </a:t>
            </a:r>
            <a:r>
              <a:rPr lang="it-IT" dirty="0" err="1"/>
              <a:t>Testing</a:t>
            </a:r>
            <a:endParaRPr lang="it-IT" dirty="0"/>
          </a:p>
          <a:p>
            <a:pPr lvl="1"/>
            <a:r>
              <a:rPr lang="it-IT" dirty="0" err="1"/>
              <a:t>Deploy</a:t>
            </a:r>
            <a:r>
              <a:rPr lang="it-IT" dirty="0"/>
              <a:t> in produzione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014783-91C9-604E-B3D2-D21896EB1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1690688"/>
            <a:ext cx="5410200" cy="404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56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621E4-58CF-D44D-BBA3-B26A1A67C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Automation: </a:t>
            </a:r>
            <a:r>
              <a:rPr lang="it-IT" dirty="0" err="1"/>
              <a:t>Infrastructure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1E9F3-35A9-594D-9B38-CB2440C04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 err="1"/>
              <a:t>Infrastructure</a:t>
            </a:r>
            <a:r>
              <a:rPr lang="it-IT" b="1" dirty="0"/>
              <a:t> </a:t>
            </a:r>
            <a:r>
              <a:rPr lang="it-IT" b="1" dirty="0" err="1"/>
              <a:t>Models</a:t>
            </a:r>
            <a:r>
              <a:rPr lang="it-IT" dirty="0"/>
              <a:t>: </a:t>
            </a:r>
            <a:r>
              <a:rPr lang="it-IT" dirty="0" err="1"/>
              <a:t>Azure</a:t>
            </a:r>
            <a:r>
              <a:rPr lang="it-IT" dirty="0"/>
              <a:t> ARM </a:t>
            </a:r>
            <a:r>
              <a:rPr lang="it-IT" dirty="0" err="1"/>
              <a:t>Template</a:t>
            </a:r>
            <a:r>
              <a:rPr lang="it-IT" dirty="0"/>
              <a:t>, AWS </a:t>
            </a:r>
            <a:r>
              <a:rPr lang="it-IT" dirty="0" err="1"/>
              <a:t>CloudFormation</a:t>
            </a:r>
            <a:r>
              <a:rPr lang="it-IT" dirty="0"/>
              <a:t>, </a:t>
            </a:r>
            <a:r>
              <a:rPr lang="it-IT" dirty="0" err="1"/>
              <a:t>Terraform</a:t>
            </a:r>
            <a:endParaRPr lang="it-IT" dirty="0"/>
          </a:p>
          <a:p>
            <a:r>
              <a:rPr lang="it-IT" b="1" dirty="0"/>
              <a:t>Hardware </a:t>
            </a:r>
            <a:r>
              <a:rPr lang="it-IT" b="1" dirty="0" err="1"/>
              <a:t>Provisioning</a:t>
            </a:r>
            <a:r>
              <a:rPr lang="it-IT" dirty="0"/>
              <a:t>: </a:t>
            </a:r>
            <a:r>
              <a:rPr lang="it-IT" dirty="0" err="1"/>
              <a:t>Packer</a:t>
            </a:r>
            <a:r>
              <a:rPr lang="it-IT" dirty="0"/>
              <a:t>, Foreman, </a:t>
            </a:r>
            <a:r>
              <a:rPr lang="it-IT" dirty="0" err="1"/>
              <a:t>MaaS</a:t>
            </a:r>
            <a:r>
              <a:rPr lang="it-IT" dirty="0"/>
              <a:t>, Cobbler, </a:t>
            </a:r>
            <a:r>
              <a:rPr lang="it-IT" dirty="0" err="1"/>
              <a:t>Crowbar</a:t>
            </a:r>
            <a:r>
              <a:rPr lang="it-IT" dirty="0"/>
              <a:t>, Digital </a:t>
            </a:r>
            <a:r>
              <a:rPr lang="it-IT" dirty="0" err="1"/>
              <a:t>Rebar</a:t>
            </a:r>
            <a:endParaRPr lang="it-IT" dirty="0"/>
          </a:p>
          <a:p>
            <a:r>
              <a:rPr lang="it-IT" b="1" dirty="0" err="1"/>
              <a:t>Configuration</a:t>
            </a:r>
            <a:r>
              <a:rPr lang="it-IT" b="1" dirty="0"/>
              <a:t> Management</a:t>
            </a:r>
            <a:r>
              <a:rPr lang="it-IT" dirty="0"/>
              <a:t>: </a:t>
            </a:r>
            <a:r>
              <a:rPr lang="it-IT" dirty="0" err="1"/>
              <a:t>Puppet</a:t>
            </a:r>
            <a:r>
              <a:rPr lang="it-IT" dirty="0"/>
              <a:t>, Chef, </a:t>
            </a:r>
            <a:r>
              <a:rPr lang="it-IT" dirty="0" err="1"/>
              <a:t>Ansible</a:t>
            </a:r>
            <a:r>
              <a:rPr lang="it-IT" dirty="0"/>
              <a:t>, Salt, </a:t>
            </a:r>
            <a:r>
              <a:rPr lang="it-IT" dirty="0" err="1"/>
              <a:t>CFEngine</a:t>
            </a:r>
            <a:endParaRPr lang="it-IT" dirty="0"/>
          </a:p>
          <a:p>
            <a:r>
              <a:rPr lang="it-IT" b="1" dirty="0"/>
              <a:t>Integration </a:t>
            </a:r>
            <a:r>
              <a:rPr lang="it-IT" b="1" dirty="0" err="1"/>
              <a:t>Testing</a:t>
            </a:r>
            <a:r>
              <a:rPr lang="it-IT" dirty="0"/>
              <a:t>: </a:t>
            </a:r>
            <a:r>
              <a:rPr lang="it-IT" dirty="0" err="1"/>
              <a:t>rspec</a:t>
            </a:r>
            <a:r>
              <a:rPr lang="it-IT" dirty="0"/>
              <a:t>, </a:t>
            </a:r>
            <a:r>
              <a:rPr lang="it-IT" dirty="0" err="1"/>
              <a:t>serverspec</a:t>
            </a:r>
            <a:r>
              <a:rPr lang="it-IT" dirty="0"/>
              <a:t>, </a:t>
            </a:r>
            <a:r>
              <a:rPr lang="it-IT" dirty="0" err="1"/>
              <a:t>pester</a:t>
            </a:r>
            <a:r>
              <a:rPr lang="it-IT" dirty="0"/>
              <a:t>, chef in </a:t>
            </a:r>
            <a:r>
              <a:rPr lang="it-IT" dirty="0" err="1"/>
              <a:t>spec</a:t>
            </a:r>
            <a:endParaRPr lang="it-IT" dirty="0"/>
          </a:p>
          <a:p>
            <a:r>
              <a:rPr lang="it-IT" b="1" dirty="0" err="1"/>
              <a:t>Orchestration</a:t>
            </a:r>
            <a:r>
              <a:rPr lang="it-IT" dirty="0"/>
              <a:t>: </a:t>
            </a:r>
            <a:r>
              <a:rPr lang="it-IT" dirty="0" err="1"/>
              <a:t>Rundeck</a:t>
            </a:r>
            <a:r>
              <a:rPr lang="it-IT" dirty="0"/>
              <a:t>, </a:t>
            </a:r>
            <a:r>
              <a:rPr lang="it-IT" dirty="0" err="1"/>
              <a:t>Ansible</a:t>
            </a:r>
            <a:r>
              <a:rPr lang="it-IT" dirty="0"/>
              <a:t>, </a:t>
            </a:r>
            <a:r>
              <a:rPr lang="it-IT" dirty="0" err="1"/>
              <a:t>Kubernetes</a:t>
            </a:r>
            <a:r>
              <a:rPr lang="it-IT" dirty="0"/>
              <a:t> (for </a:t>
            </a:r>
            <a:r>
              <a:rPr lang="it-IT" dirty="0" err="1"/>
              <a:t>docker</a:t>
            </a:r>
            <a:r>
              <a:rPr lang="it-I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814917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64CD4-DE7D-BC41-AADF-87B984931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Continuous</a:t>
            </a:r>
            <a:r>
              <a:rPr lang="it-IT" dirty="0"/>
              <a:t> delivery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E848A-5549-624D-A07D-627C16088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/>
              <a:t>Integration (CI): </a:t>
            </a:r>
            <a:r>
              <a:rPr lang="it-IT" dirty="0" err="1"/>
              <a:t>Build</a:t>
            </a:r>
            <a:r>
              <a:rPr lang="it-IT" dirty="0"/>
              <a:t> and test</a:t>
            </a:r>
          </a:p>
          <a:p>
            <a:endParaRPr lang="it-IT" dirty="0"/>
          </a:p>
          <a:p>
            <a:r>
              <a:rPr lang="it-IT" b="1" dirty="0"/>
              <a:t>Deployment (</a:t>
            </a:r>
            <a:r>
              <a:rPr lang="it-IT" b="1" dirty="0" err="1"/>
              <a:t>Cdep</a:t>
            </a:r>
            <a:r>
              <a:rPr lang="it-IT" b="1" dirty="0"/>
              <a:t>): </a:t>
            </a:r>
            <a:r>
              <a:rPr lang="it-IT" dirty="0" err="1"/>
              <a:t>Deploy</a:t>
            </a:r>
            <a:r>
              <a:rPr lang="it-IT" dirty="0"/>
              <a:t> and </a:t>
            </a:r>
            <a:r>
              <a:rPr lang="it-IT" dirty="0" err="1"/>
              <a:t>integration</a:t>
            </a:r>
            <a:r>
              <a:rPr lang="it-IT" dirty="0"/>
              <a:t> test</a:t>
            </a:r>
          </a:p>
          <a:p>
            <a:endParaRPr lang="it-IT" dirty="0"/>
          </a:p>
          <a:p>
            <a:r>
              <a:rPr lang="it-IT" b="1" dirty="0"/>
              <a:t>Delivery (</a:t>
            </a:r>
            <a:r>
              <a:rPr lang="it-IT" b="1" dirty="0" err="1"/>
              <a:t>Cdev</a:t>
            </a:r>
            <a:r>
              <a:rPr lang="it-IT" b="1" dirty="0"/>
              <a:t>)</a:t>
            </a:r>
            <a:r>
              <a:rPr lang="it-IT" dirty="0"/>
              <a:t>: </a:t>
            </a:r>
            <a:r>
              <a:rPr lang="it-IT" dirty="0" err="1"/>
              <a:t>All</a:t>
            </a:r>
            <a:r>
              <a:rPr lang="it-IT" dirty="0"/>
              <a:t> the way to production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391015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3C792-6255-274A-9289-939C0C75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C-I vs C-Del vs C-</a:t>
            </a:r>
            <a:r>
              <a:rPr lang="it-IT" dirty="0" err="1"/>
              <a:t>Dep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28436-F07D-EB40-ADF6-7013CDA5B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D0BF-CA36-5A4F-882C-F4296889C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2147094"/>
            <a:ext cx="65024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88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15D01-1130-3E41-B4A8-57169F991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Continuous</a:t>
            </a:r>
            <a:r>
              <a:rPr lang="it-IT" dirty="0"/>
              <a:t> delivery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79050-0503-6046-9F14-8A3F4E1D3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5B09D8-F305-B64C-AB6E-9C277C270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761" y="1825625"/>
            <a:ext cx="8256477" cy="462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6497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94C90-757C-824A-B32C-76B4A1847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Enterprise </a:t>
            </a:r>
            <a:r>
              <a:rPr lang="it-IT" dirty="0" err="1"/>
              <a:t>Continuous</a:t>
            </a:r>
            <a:r>
              <a:rPr lang="it-IT" dirty="0"/>
              <a:t> </a:t>
            </a:r>
            <a:br>
              <a:rPr lang="it-IT" dirty="0"/>
            </a:br>
            <a:r>
              <a:rPr lang="it-IT" dirty="0"/>
              <a:t>Delivery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DF630-3F72-0B4E-BCFB-EE156C9EE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BD9C24-0739-3D46-B3D6-94BE04B6A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957" y="0"/>
            <a:ext cx="60180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5021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CE5A0-B06B-F749-BD5E-D4874F9FA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Continuous</a:t>
            </a:r>
            <a:r>
              <a:rPr lang="it-IT" dirty="0"/>
              <a:t> delivery: alcuni spunti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D0435-F82B-3744-A20A-A3F2ACDD5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Build</a:t>
            </a:r>
            <a:r>
              <a:rPr lang="it-IT" dirty="0"/>
              <a:t> minimali</a:t>
            </a:r>
          </a:p>
          <a:p>
            <a:r>
              <a:rPr lang="it-IT" dirty="0" err="1"/>
              <a:t>Commit</a:t>
            </a:r>
            <a:r>
              <a:rPr lang="it-IT" dirty="0"/>
              <a:t> del codice per </a:t>
            </a:r>
            <a:r>
              <a:rPr lang="it-IT" dirty="0" err="1"/>
              <a:t>feature</a:t>
            </a:r>
            <a:endParaRPr lang="it-IT" dirty="0"/>
          </a:p>
          <a:p>
            <a:r>
              <a:rPr lang="it-IT" dirty="0" err="1"/>
              <a:t>Fix</a:t>
            </a:r>
            <a:r>
              <a:rPr lang="it-IT" dirty="0"/>
              <a:t> delle </a:t>
            </a:r>
            <a:r>
              <a:rPr lang="it-IT" dirty="0" err="1"/>
              <a:t>build</a:t>
            </a:r>
            <a:r>
              <a:rPr lang="it-IT" dirty="0"/>
              <a:t> fallite</a:t>
            </a:r>
          </a:p>
          <a:p>
            <a:r>
              <a:rPr lang="it-IT" dirty="0" err="1"/>
              <a:t>Trunk</a:t>
            </a:r>
            <a:r>
              <a:rPr lang="it-IT" dirty="0"/>
              <a:t>/Master </a:t>
            </a:r>
            <a:r>
              <a:rPr lang="it-IT" dirty="0" err="1"/>
              <a:t>development</a:t>
            </a:r>
            <a:r>
              <a:rPr lang="it-IT" dirty="0"/>
              <a:t> con </a:t>
            </a:r>
            <a:r>
              <a:rPr lang="it-IT" dirty="0" err="1"/>
              <a:t>Feature</a:t>
            </a:r>
            <a:r>
              <a:rPr lang="it-IT" dirty="0"/>
              <a:t> </a:t>
            </a:r>
            <a:r>
              <a:rPr lang="it-IT" dirty="0" err="1"/>
              <a:t>Flags</a:t>
            </a:r>
            <a:endParaRPr lang="it-IT" dirty="0"/>
          </a:p>
          <a:p>
            <a:r>
              <a:rPr lang="it-IT" dirty="0"/>
              <a:t>Consolidamento continuo dei test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059624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F9004-8B8F-944A-B487-85C60B037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Continuous</a:t>
            </a:r>
            <a:r>
              <a:rPr lang="it-IT" dirty="0"/>
              <a:t> delivery: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B087F-0A09-2E4A-B0D7-E4F899E29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Build</a:t>
            </a:r>
            <a:r>
              <a:rPr lang="it-IT" dirty="0"/>
              <a:t> once, </a:t>
            </a:r>
            <a:r>
              <a:rPr lang="it-IT" dirty="0" err="1"/>
              <a:t>deploy</a:t>
            </a:r>
            <a:r>
              <a:rPr lang="it-IT" dirty="0"/>
              <a:t> </a:t>
            </a:r>
            <a:r>
              <a:rPr lang="it-IT" dirty="0" err="1"/>
              <a:t>everywhere</a:t>
            </a:r>
            <a:endParaRPr lang="it-IT" dirty="0"/>
          </a:p>
          <a:p>
            <a:r>
              <a:rPr lang="it-IT" dirty="0"/>
              <a:t>Gli artefatti devono essere immutabili</a:t>
            </a:r>
          </a:p>
          <a:p>
            <a:r>
              <a:rPr lang="it-IT" dirty="0" err="1"/>
              <a:t>Pre</a:t>
            </a:r>
            <a:r>
              <a:rPr lang="it-IT" dirty="0"/>
              <a:t>-Production == Production</a:t>
            </a:r>
          </a:p>
          <a:p>
            <a:r>
              <a:rPr lang="it-IT" dirty="0"/>
              <a:t>Fermare la pipeline in caso di fallimento</a:t>
            </a:r>
          </a:p>
          <a:p>
            <a:r>
              <a:rPr lang="it-IT" dirty="0"/>
              <a:t>I </a:t>
            </a:r>
            <a:r>
              <a:rPr lang="it-IT" dirty="0" err="1"/>
              <a:t>deployment</a:t>
            </a:r>
            <a:r>
              <a:rPr lang="it-IT" dirty="0"/>
              <a:t> sono idempotenti</a:t>
            </a:r>
          </a:p>
        </p:txBody>
      </p:sp>
    </p:spTree>
    <p:extLst>
      <p:ext uri="{BB962C8B-B14F-4D97-AF65-F5344CB8AC3E}">
        <p14:creationId xmlns:p14="http://schemas.microsoft.com/office/powerpoint/2010/main" val="8535226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65896-9DF8-424E-AB54-094D3494E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Continuous</a:t>
            </a:r>
            <a:r>
              <a:rPr lang="it-IT" dirty="0"/>
              <a:t> delivery: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8E579-C375-0249-BA57-7D1497733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F76273-50C9-7042-9150-5B6A9A619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98" y="2551233"/>
            <a:ext cx="4533201" cy="29001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4DE017-4B74-A44E-89C9-C2BCF1BAC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04344"/>
            <a:ext cx="49784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42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FEA39-6655-4845-974D-AB313CFD7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è </a:t>
            </a:r>
            <a:r>
              <a:rPr lang="it-IT" dirty="0" err="1"/>
              <a:t>DevOps</a:t>
            </a:r>
            <a:r>
              <a:rPr lang="it-IT" dirty="0"/>
              <a:t>:  Il problema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84E6E-7567-9547-BBD5-BD94DF6B80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it-IT" dirty="0"/>
              <a:t>Oggi giorno il mondo gira intorno al software</a:t>
            </a:r>
          </a:p>
          <a:p>
            <a:pPr marL="514350" indent="-514350">
              <a:buFont typeface="+mj-lt"/>
              <a:buAutoNum type="arabicPeriod"/>
            </a:pPr>
            <a:r>
              <a:rPr lang="it-IT" dirty="0"/>
              <a:t>Software </a:t>
            </a:r>
            <a:r>
              <a:rPr lang="it-IT" i="1" dirty="0" err="1"/>
              <a:t>as</a:t>
            </a:r>
            <a:r>
              <a:rPr lang="it-IT" i="1" dirty="0"/>
              <a:t> a service</a:t>
            </a:r>
          </a:p>
          <a:p>
            <a:pPr marL="514350" indent="-514350">
              <a:buFont typeface="+mj-lt"/>
              <a:buAutoNum type="arabicPeriod"/>
            </a:pPr>
            <a:r>
              <a:rPr lang="it-IT" dirty="0"/>
              <a:t>Lo sviluppo può essere lungo e tedioso</a:t>
            </a:r>
          </a:p>
          <a:p>
            <a:pPr marL="514350" indent="-514350">
              <a:buFont typeface="+mj-lt"/>
              <a:buAutoNum type="arabicPeriod"/>
            </a:pPr>
            <a:r>
              <a:rPr lang="it-IT" dirty="0"/>
              <a:t>Ci possono essere attriti aziendali che possono impedire uno sviluppo «fluido»</a:t>
            </a:r>
          </a:p>
          <a:p>
            <a:pPr marL="514350" indent="-514350">
              <a:buFont typeface="+mj-lt"/>
              <a:buAutoNum type="arabicPeriod"/>
            </a:pPr>
            <a:r>
              <a:rPr lang="it-IT" dirty="0"/>
              <a:t>ritardo == perdita</a:t>
            </a:r>
          </a:p>
          <a:p>
            <a:pPr marL="514350" indent="-514350">
              <a:buFont typeface="+mj-lt"/>
              <a:buAutoNum type="arabicPeriod"/>
            </a:pPr>
            <a:r>
              <a:rPr lang="it-IT" dirty="0"/>
              <a:t>Configurazione degli ambienti problematica</a:t>
            </a:r>
          </a:p>
          <a:p>
            <a:pPr marL="514350" indent="-514350">
              <a:buFont typeface="+mj-lt"/>
              <a:buAutoNum type="arabicPeriod"/>
            </a:pPr>
            <a:r>
              <a:rPr lang="it-IT" dirty="0"/>
              <a:t>IT è generalmente il dipartimento a pagarne le conseguenze</a:t>
            </a:r>
          </a:p>
        </p:txBody>
      </p:sp>
    </p:spTree>
    <p:extLst>
      <p:ext uri="{BB962C8B-B14F-4D97-AF65-F5344CB8AC3E}">
        <p14:creationId xmlns:p14="http://schemas.microsoft.com/office/powerpoint/2010/main" val="10347679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B4E0E-F33F-604D-834E-88628A5BE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Continuous</a:t>
            </a:r>
            <a:r>
              <a:rPr lang="it-IT" dirty="0"/>
              <a:t> delivery: </a:t>
            </a:r>
            <a:r>
              <a:rPr lang="it-IT" dirty="0" err="1"/>
              <a:t>testing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DA289-0A44-3945-9E87-B8382E65B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Test automatizzati inclusi nella pipeline</a:t>
            </a:r>
          </a:p>
          <a:p>
            <a:r>
              <a:rPr lang="it-IT" dirty="0"/>
              <a:t>Unit Test</a:t>
            </a:r>
          </a:p>
          <a:p>
            <a:r>
              <a:rPr lang="it-IT" dirty="0"/>
              <a:t>Integration Test</a:t>
            </a:r>
          </a:p>
          <a:p>
            <a:r>
              <a:rPr lang="it-IT" dirty="0" err="1"/>
              <a:t>Crossbrowser</a:t>
            </a:r>
            <a:r>
              <a:rPr lang="it-IT" dirty="0"/>
              <a:t>, performance, security</a:t>
            </a:r>
          </a:p>
          <a:p>
            <a:r>
              <a:rPr lang="it-IT" dirty="0"/>
              <a:t>Test </a:t>
            </a:r>
            <a:r>
              <a:rPr lang="it-IT" dirty="0" err="1"/>
              <a:t>driven</a:t>
            </a:r>
            <a:r>
              <a:rPr lang="it-IT" dirty="0"/>
              <a:t> </a:t>
            </a:r>
            <a:r>
              <a:rPr lang="it-IT" dirty="0" err="1"/>
              <a:t>development</a:t>
            </a:r>
            <a:r>
              <a:rPr lang="it-IT" dirty="0"/>
              <a:t> (TDD, DBB, ATDD)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692256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B4E0E-F33F-604D-834E-88628A5BE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Continuous</a:t>
            </a:r>
            <a:r>
              <a:rPr lang="it-IT" dirty="0"/>
              <a:t> delivery: strumenti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DA289-0A44-3945-9E87-B8382E65B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Version Control (</a:t>
            </a:r>
            <a:r>
              <a:rPr lang="it-IT" dirty="0" err="1"/>
              <a:t>git</a:t>
            </a:r>
            <a:r>
              <a:rPr lang="it-IT" dirty="0"/>
              <a:t>, </a:t>
            </a:r>
            <a:r>
              <a:rPr lang="it-IT" dirty="0" err="1"/>
              <a:t>tfvc</a:t>
            </a:r>
            <a:r>
              <a:rPr lang="it-IT" dirty="0"/>
              <a:t>, </a:t>
            </a:r>
            <a:r>
              <a:rPr lang="it-IT" dirty="0" err="1"/>
              <a:t>mercurial</a:t>
            </a:r>
            <a:r>
              <a:rPr lang="it-IT" dirty="0"/>
              <a:t>)</a:t>
            </a:r>
          </a:p>
          <a:p>
            <a:r>
              <a:rPr lang="it-IT" dirty="0"/>
              <a:t>CI System (</a:t>
            </a:r>
            <a:r>
              <a:rPr lang="it-IT" dirty="0" err="1"/>
              <a:t>vsts</a:t>
            </a:r>
            <a:r>
              <a:rPr lang="it-IT" dirty="0"/>
              <a:t>, </a:t>
            </a:r>
            <a:r>
              <a:rPr lang="it-IT" dirty="0" err="1"/>
              <a:t>jenkins</a:t>
            </a:r>
            <a:r>
              <a:rPr lang="it-IT" dirty="0"/>
              <a:t>, </a:t>
            </a:r>
            <a:r>
              <a:rPr lang="it-IT" dirty="0" err="1"/>
              <a:t>bamboo</a:t>
            </a:r>
            <a:r>
              <a:rPr lang="it-IT" dirty="0"/>
              <a:t>, </a:t>
            </a:r>
            <a:r>
              <a:rPr lang="it-IT" dirty="0" err="1"/>
              <a:t>circleCI</a:t>
            </a:r>
            <a:r>
              <a:rPr lang="it-IT" dirty="0"/>
              <a:t>, </a:t>
            </a:r>
            <a:r>
              <a:rPr lang="it-IT" dirty="0" err="1"/>
              <a:t>travisCI</a:t>
            </a:r>
            <a:r>
              <a:rPr lang="it-IT" dirty="0"/>
              <a:t>)</a:t>
            </a:r>
          </a:p>
          <a:p>
            <a:r>
              <a:rPr lang="it-IT" dirty="0" err="1"/>
              <a:t>Build</a:t>
            </a:r>
            <a:r>
              <a:rPr lang="it-IT" dirty="0"/>
              <a:t> (</a:t>
            </a:r>
            <a:r>
              <a:rPr lang="it-IT" dirty="0" err="1"/>
              <a:t>msbuild</a:t>
            </a:r>
            <a:r>
              <a:rPr lang="it-IT" dirty="0"/>
              <a:t>, gulp, grunt, </a:t>
            </a:r>
            <a:r>
              <a:rPr lang="it-IT" dirty="0" err="1"/>
              <a:t>ng</a:t>
            </a:r>
            <a:r>
              <a:rPr lang="it-IT" dirty="0"/>
              <a:t>, </a:t>
            </a:r>
            <a:r>
              <a:rPr lang="it-IT" dirty="0" err="1"/>
              <a:t>webpack</a:t>
            </a:r>
            <a:r>
              <a:rPr lang="it-IT" dirty="0"/>
              <a:t>, </a:t>
            </a:r>
            <a:r>
              <a:rPr lang="it-IT" dirty="0" err="1"/>
              <a:t>packer</a:t>
            </a:r>
            <a:r>
              <a:rPr lang="it-IT" dirty="0"/>
              <a:t>)</a:t>
            </a:r>
          </a:p>
          <a:p>
            <a:r>
              <a:rPr lang="it-IT" dirty="0"/>
              <a:t>Test (*</a:t>
            </a:r>
            <a:r>
              <a:rPr lang="it-IT" dirty="0" err="1"/>
              <a:t>unit</a:t>
            </a:r>
            <a:r>
              <a:rPr lang="it-IT" dirty="0"/>
              <a:t>, robot/</a:t>
            </a:r>
            <a:r>
              <a:rPr lang="it-IT" dirty="0" err="1"/>
              <a:t>protractor</a:t>
            </a:r>
            <a:r>
              <a:rPr lang="it-IT" dirty="0"/>
              <a:t>, </a:t>
            </a:r>
            <a:r>
              <a:rPr lang="it-IT" dirty="0" err="1"/>
              <a:t>cucumber</a:t>
            </a:r>
            <a:r>
              <a:rPr lang="it-IT" dirty="0"/>
              <a:t>)</a:t>
            </a:r>
          </a:p>
          <a:p>
            <a:r>
              <a:rPr lang="it-IT" dirty="0" err="1"/>
              <a:t>Artifact</a:t>
            </a:r>
            <a:r>
              <a:rPr lang="it-IT" dirty="0"/>
              <a:t> </a:t>
            </a:r>
            <a:r>
              <a:rPr lang="it-IT" dirty="0" err="1"/>
              <a:t>Repository</a:t>
            </a:r>
            <a:r>
              <a:rPr lang="it-IT" dirty="0"/>
              <a:t> (</a:t>
            </a:r>
            <a:r>
              <a:rPr lang="it-IT" dirty="0" err="1"/>
              <a:t>vsts</a:t>
            </a:r>
            <a:r>
              <a:rPr lang="it-IT" dirty="0"/>
              <a:t>, </a:t>
            </a:r>
            <a:r>
              <a:rPr lang="it-IT" dirty="0" err="1"/>
              <a:t>artifactory</a:t>
            </a:r>
            <a:r>
              <a:rPr lang="it-IT" dirty="0"/>
              <a:t>, </a:t>
            </a:r>
            <a:r>
              <a:rPr lang="it-IT" dirty="0" err="1"/>
              <a:t>nexus</a:t>
            </a:r>
            <a:r>
              <a:rPr lang="it-IT" dirty="0"/>
              <a:t>, </a:t>
            </a:r>
            <a:r>
              <a:rPr lang="it-IT" dirty="0" err="1"/>
              <a:t>dockerhub</a:t>
            </a:r>
            <a:r>
              <a:rPr lang="it-IT" dirty="0"/>
              <a:t>, S3)</a:t>
            </a:r>
          </a:p>
          <a:p>
            <a:r>
              <a:rPr lang="it-IT" dirty="0"/>
              <a:t>Deployment (ARM, </a:t>
            </a:r>
            <a:r>
              <a:rPr lang="it-IT" dirty="0" err="1"/>
              <a:t>Powershell</a:t>
            </a:r>
            <a:r>
              <a:rPr lang="it-IT" dirty="0"/>
              <a:t>, </a:t>
            </a:r>
            <a:r>
              <a:rPr lang="it-IT" dirty="0" err="1"/>
              <a:t>rundeck</a:t>
            </a:r>
            <a:r>
              <a:rPr lang="it-IT" dirty="0"/>
              <a:t>, </a:t>
            </a:r>
            <a:r>
              <a:rPr lang="it-IT" dirty="0" err="1"/>
              <a:t>ansible</a:t>
            </a:r>
            <a:r>
              <a:rPr lang="it-IT" dirty="0"/>
              <a:t>)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850357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8F2D8-ADD1-EB49-8A95-96B104ADF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Reliability </a:t>
            </a:r>
            <a:r>
              <a:rPr lang="it-IT" dirty="0" err="1"/>
              <a:t>Engineering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C71FA-86E6-1747-BC41-29F32580F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80561" cy="4351338"/>
          </a:xfrm>
        </p:spPr>
        <p:txBody>
          <a:bodyPr/>
          <a:lstStyle/>
          <a:p>
            <a:r>
              <a:rPr lang="it-IT" dirty="0"/>
              <a:t>I design </a:t>
            </a:r>
            <a:r>
              <a:rPr lang="it-IT" dirty="0" err="1"/>
              <a:t>patterns</a:t>
            </a:r>
            <a:r>
              <a:rPr lang="it-IT" dirty="0"/>
              <a:t> esistono per un motivo</a:t>
            </a:r>
          </a:p>
          <a:p>
            <a:endParaRPr lang="it-IT" dirty="0"/>
          </a:p>
          <a:p>
            <a:r>
              <a:rPr lang="it-IT" dirty="0"/>
              <a:t>Se la tua </a:t>
            </a:r>
            <a:r>
              <a:rPr lang="it-IT" dirty="0" err="1"/>
              <a:t>app</a:t>
            </a:r>
            <a:r>
              <a:rPr lang="it-IT" dirty="0"/>
              <a:t> non va bene, un team di </a:t>
            </a:r>
            <a:r>
              <a:rPr lang="it-IT" dirty="0" err="1"/>
              <a:t>ops</a:t>
            </a:r>
            <a:r>
              <a:rPr lang="it-IT" dirty="0"/>
              <a:t> può fare ben poco</a:t>
            </a:r>
          </a:p>
          <a:p>
            <a:endParaRPr lang="it-IT" dirty="0"/>
          </a:p>
          <a:p>
            <a:r>
              <a:rPr lang="it-IT" dirty="0"/>
              <a:t>I </a:t>
            </a:r>
            <a:r>
              <a:rPr lang="it-IT" dirty="0" err="1"/>
              <a:t>dev</a:t>
            </a:r>
            <a:r>
              <a:rPr lang="it-IT" dirty="0"/>
              <a:t> devono responsabilizzarsi durante lo sviluppo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6E4073-B1DB-6047-A038-41F0D91BA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761" y="1825625"/>
            <a:ext cx="3935039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7530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880FA-20F8-DA4B-85EA-78A561FA0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Reliability </a:t>
            </a:r>
            <a:r>
              <a:rPr lang="it-IT" dirty="0" err="1"/>
              <a:t>Engineering</a:t>
            </a:r>
            <a:r>
              <a:rPr lang="it-IT" dirty="0"/>
              <a:t>: alcuni spunti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D631F-3827-6647-9E3D-3E6F9ED90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Sviluppare avendo in mente </a:t>
            </a:r>
            <a:r>
              <a:rPr lang="it-IT" dirty="0" err="1"/>
              <a:t>Ops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Reliability</a:t>
            </a:r>
          </a:p>
          <a:p>
            <a:pPr lvl="1"/>
            <a:r>
              <a:rPr lang="it-IT" dirty="0"/>
              <a:t>Performance</a:t>
            </a:r>
          </a:p>
          <a:p>
            <a:pPr lvl="1"/>
            <a:r>
              <a:rPr lang="it-IT" dirty="0"/>
              <a:t>Security</a:t>
            </a:r>
          </a:p>
          <a:p>
            <a:pPr lvl="1"/>
            <a:r>
              <a:rPr lang="it-IT" dirty="0" err="1"/>
              <a:t>Testing</a:t>
            </a:r>
            <a:endParaRPr lang="it-IT" dirty="0"/>
          </a:p>
          <a:p>
            <a:pPr lvl="1"/>
            <a:r>
              <a:rPr lang="it-IT" dirty="0"/>
              <a:t>Design </a:t>
            </a:r>
            <a:r>
              <a:rPr lang="it-IT" dirty="0" err="1"/>
              <a:t>Patterns</a:t>
            </a:r>
            <a:endParaRPr lang="it-IT" dirty="0"/>
          </a:p>
          <a:p>
            <a:pPr lvl="1"/>
            <a:r>
              <a:rPr lang="it-IT" dirty="0"/>
              <a:t>Cultura di responsabilità </a:t>
            </a:r>
          </a:p>
          <a:p>
            <a:pPr lvl="1"/>
            <a:r>
              <a:rPr lang="it-IT" dirty="0"/>
              <a:t>Ambienti simili a produzione</a:t>
            </a:r>
          </a:p>
          <a:p>
            <a:pPr lvl="1"/>
            <a:r>
              <a:rPr lang="it-IT" dirty="0"/>
              <a:t>Tools per automazione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C05286-B7C6-6245-993B-02992205A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873" y="1456265"/>
            <a:ext cx="6602998" cy="5255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1877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DF77D-B401-054B-ACF9-09E7FC7CE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Reliability </a:t>
            </a:r>
            <a:r>
              <a:rPr lang="it-IT" dirty="0" err="1"/>
              <a:t>Engineering</a:t>
            </a:r>
            <a:r>
              <a:rPr lang="it-IT" dirty="0"/>
              <a:t>: </a:t>
            </a:r>
            <a:r>
              <a:rPr lang="it-IT" dirty="0" err="1"/>
              <a:t>monitoring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8C684-68A8-204B-8A13-8EB8C5B9D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773926-97EF-8C43-914D-A7119D8B0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799" y="1690688"/>
            <a:ext cx="5774131" cy="45409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0E844F-3573-7A4B-9AC0-551ABBB44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44600" y="1825625"/>
            <a:ext cx="7171267" cy="399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374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D326B-8530-3B49-B1DF-22C8A0073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è </a:t>
            </a:r>
            <a:r>
              <a:rPr lang="it-IT" dirty="0" err="1"/>
              <a:t>DevOps</a:t>
            </a:r>
            <a:r>
              <a:rPr lang="it-IT" dirty="0"/>
              <a:t>: sintomi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46CA8-1D23-AA4C-8CAA-EA4767C2B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Bug in produzione, indisponibilità del software</a:t>
            </a:r>
          </a:p>
          <a:p>
            <a:r>
              <a:rPr lang="it-IT" dirty="0"/>
              <a:t>Difficoltà a diagnosticare problemi in produzione in modo rapido</a:t>
            </a:r>
          </a:p>
          <a:p>
            <a:r>
              <a:rPr lang="it-IT" dirty="0"/>
              <a:t>Problemi legati solo a determinati ambienti</a:t>
            </a:r>
          </a:p>
          <a:p>
            <a:r>
              <a:rPr lang="it-IT" dirty="0"/>
              <a:t>Scarico delle colpe su altri</a:t>
            </a:r>
          </a:p>
          <a:p>
            <a:r>
              <a:rPr lang="it-IT" dirty="0"/>
              <a:t>Ritardi di comunicazione fra i vari team</a:t>
            </a:r>
          </a:p>
          <a:p>
            <a:r>
              <a:rPr lang="it-IT" dirty="0"/>
              <a:t>Errori dovuti all’intervento umano</a:t>
            </a:r>
          </a:p>
          <a:p>
            <a:r>
              <a:rPr lang="it-IT" dirty="0"/>
              <a:t>Problemi di </a:t>
            </a:r>
            <a:r>
              <a:rPr lang="it-IT" dirty="0" err="1"/>
              <a:t>deploy</a:t>
            </a:r>
            <a:endParaRPr lang="it-IT" dirty="0"/>
          </a:p>
          <a:p>
            <a:r>
              <a:rPr lang="it-IT" dirty="0"/>
              <a:t>Qualità della vita</a:t>
            </a:r>
          </a:p>
        </p:txBody>
      </p:sp>
    </p:spTree>
    <p:extLst>
      <p:ext uri="{BB962C8B-B14F-4D97-AF65-F5344CB8AC3E}">
        <p14:creationId xmlns:p14="http://schemas.microsoft.com/office/powerpoint/2010/main" val="1030242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21518-07B3-2F46-B657-1C1D01401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è </a:t>
            </a:r>
            <a:r>
              <a:rPr lang="it-IT" dirty="0" err="1"/>
              <a:t>DevOps</a:t>
            </a:r>
            <a:r>
              <a:rPr lang="it-IT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3C56C-EACB-4E4F-A221-CAFECC823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18CF8-E396-8348-85DC-BA389C1C5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148" y="1621173"/>
            <a:ext cx="8113704" cy="476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917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2823-B56A-084F-9A5F-5CA618DA7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è </a:t>
            </a:r>
            <a:r>
              <a:rPr lang="it-IT" dirty="0" err="1"/>
              <a:t>DevOps</a:t>
            </a:r>
            <a:r>
              <a:rPr lang="it-IT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4A058-D29B-7346-917F-595190A3C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FC336E-C8D8-3141-9562-92A1927F1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187400"/>
            <a:ext cx="8839200" cy="362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14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CFE19-5D6D-5B49-B7C0-5EA4B2D0F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è </a:t>
            </a:r>
            <a:r>
              <a:rPr lang="it-IT" dirty="0" err="1"/>
              <a:t>DevOps</a:t>
            </a:r>
            <a:r>
              <a:rPr lang="it-IT"/>
              <a:t>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0E8F95-0E09-B64F-85CA-6B17CA83F8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41033" y="3174036"/>
            <a:ext cx="3212767" cy="16545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5AB8FD-671E-894D-B58A-C819D46C6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0" y="2458244"/>
            <a:ext cx="3251200" cy="3086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29D551-1454-3E44-B946-E9841E5A68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54294"/>
            <a:ext cx="3423608" cy="189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618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C4EEE-5D1D-BC4F-87E9-ECC420E3A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è </a:t>
            </a:r>
            <a:r>
              <a:rPr lang="it-IT" dirty="0" err="1"/>
              <a:t>DevOps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D273B-8E42-C646-A045-98B28796F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DevOps</a:t>
            </a:r>
            <a:r>
              <a:rPr lang="it-IT" dirty="0"/>
              <a:t> (</a:t>
            </a:r>
            <a:r>
              <a:rPr lang="it-IT" dirty="0" err="1"/>
              <a:t>dev</a:t>
            </a:r>
            <a:r>
              <a:rPr lang="it-IT" dirty="0"/>
              <a:t> + </a:t>
            </a:r>
            <a:r>
              <a:rPr lang="it-IT" dirty="0" err="1"/>
              <a:t>ops</a:t>
            </a:r>
            <a:r>
              <a:rPr lang="it-IT" dirty="0"/>
              <a:t>) </a:t>
            </a:r>
            <a:r>
              <a:rPr lang="it-IT" dirty="0" err="1"/>
              <a:t>e’</a:t>
            </a:r>
            <a:r>
              <a:rPr lang="it-IT" dirty="0"/>
              <a:t> una metodologia/approccio di sviluppo software che mette in risalto la </a:t>
            </a:r>
            <a:r>
              <a:rPr lang="it-IT" b="1" dirty="0"/>
              <a:t>comunicazione</a:t>
            </a:r>
            <a:r>
              <a:rPr lang="it-IT" dirty="0"/>
              <a:t>, </a:t>
            </a:r>
            <a:r>
              <a:rPr lang="it-IT" b="1" dirty="0"/>
              <a:t>collaborazione</a:t>
            </a:r>
            <a:r>
              <a:rPr lang="it-IT" dirty="0"/>
              <a:t> e </a:t>
            </a:r>
            <a:r>
              <a:rPr lang="it-IT" b="1" dirty="0"/>
              <a:t>integrazione</a:t>
            </a:r>
            <a:r>
              <a:rPr lang="it-IT" dirty="0"/>
              <a:t> tra gli sviluppatori e gli IT </a:t>
            </a:r>
            <a:r>
              <a:rPr lang="it-IT" dirty="0" err="1"/>
              <a:t>professional</a:t>
            </a:r>
            <a:endParaRPr lang="it-IT" dirty="0"/>
          </a:p>
          <a:p>
            <a:endParaRPr lang="it-IT" dirty="0"/>
          </a:p>
          <a:p>
            <a:r>
              <a:rPr lang="it-IT" dirty="0"/>
              <a:t>Si focalizza sul delivery dei prodotti, </a:t>
            </a:r>
            <a:r>
              <a:rPr lang="it-IT" dirty="0" err="1"/>
              <a:t>quality</a:t>
            </a:r>
            <a:r>
              <a:rPr lang="it-IT" dirty="0"/>
              <a:t> </a:t>
            </a:r>
            <a:r>
              <a:rPr lang="it-IT" dirty="0" err="1"/>
              <a:t>testing</a:t>
            </a:r>
            <a:r>
              <a:rPr lang="it-IT" dirty="0"/>
              <a:t>, sviluppo e manutenzione delle release</a:t>
            </a:r>
          </a:p>
        </p:txBody>
      </p:sp>
    </p:spTree>
    <p:extLst>
      <p:ext uri="{BB962C8B-B14F-4D97-AF65-F5344CB8AC3E}">
        <p14:creationId xmlns:p14="http://schemas.microsoft.com/office/powerpoint/2010/main" val="484671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5748-5EE8-9441-9C42-75111E02D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è </a:t>
            </a:r>
            <a:r>
              <a:rPr lang="it-IT" dirty="0" err="1"/>
              <a:t>DevOps</a:t>
            </a:r>
            <a:r>
              <a:rPr lang="it-IT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57CE9-F7A8-8E48-AF3F-C8E7881D95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Fattori di adozione</a:t>
            </a:r>
          </a:p>
          <a:p>
            <a:pPr lvl="1"/>
            <a:r>
              <a:rPr lang="it-IT" dirty="0"/>
              <a:t>Uso di metodologie agili</a:t>
            </a:r>
          </a:p>
          <a:p>
            <a:pPr lvl="1"/>
            <a:endParaRPr lang="it-IT" dirty="0"/>
          </a:p>
          <a:p>
            <a:pPr lvl="1"/>
            <a:r>
              <a:rPr lang="it-IT" dirty="0"/>
              <a:t>Numero di release alto e continuo</a:t>
            </a:r>
          </a:p>
          <a:p>
            <a:pPr lvl="1"/>
            <a:endParaRPr lang="it-IT" dirty="0"/>
          </a:p>
          <a:p>
            <a:pPr lvl="1"/>
            <a:r>
              <a:rPr lang="it-IT" dirty="0"/>
              <a:t>Uso di </a:t>
            </a:r>
            <a:r>
              <a:rPr lang="it-IT" dirty="0" err="1"/>
              <a:t>cloud</a:t>
            </a:r>
            <a:r>
              <a:rPr lang="it-IT" dirty="0"/>
              <a:t> e virtualizzazione per facilitare l’approccio</a:t>
            </a:r>
          </a:p>
          <a:p>
            <a:pPr lvl="1"/>
            <a:endParaRPr lang="it-IT" dirty="0"/>
          </a:p>
          <a:p>
            <a:pPr lvl="1"/>
            <a:r>
              <a:rPr lang="it-IT" dirty="0"/>
              <a:t>Automation e </a:t>
            </a:r>
            <a:r>
              <a:rPr lang="it-IT" dirty="0" err="1"/>
              <a:t>tool</a:t>
            </a:r>
            <a:r>
              <a:rPr lang="it-IT" dirty="0"/>
              <a:t> a corredo</a:t>
            </a:r>
          </a:p>
        </p:txBody>
      </p:sp>
    </p:spTree>
    <p:extLst>
      <p:ext uri="{BB962C8B-B14F-4D97-AF65-F5344CB8AC3E}">
        <p14:creationId xmlns:p14="http://schemas.microsoft.com/office/powerpoint/2010/main" val="241753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1390</TotalTime>
  <Words>750</Words>
  <Application>Microsoft Macintosh PowerPoint</Application>
  <PresentationFormat>Widescreen</PresentationFormat>
  <Paragraphs>151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Introduzione a DevOps</vt:lpstr>
      <vt:lpstr>Agenda</vt:lpstr>
      <vt:lpstr>Cosa è DevOps:  Il problema </vt:lpstr>
      <vt:lpstr>Cosa è DevOps: sintomi</vt:lpstr>
      <vt:lpstr>Cosa è DevOps?</vt:lpstr>
      <vt:lpstr>Cosa è DevOps?</vt:lpstr>
      <vt:lpstr>Cosa è DevOps?</vt:lpstr>
      <vt:lpstr>Cosa è DevOps</vt:lpstr>
      <vt:lpstr>Cosa è DevOps?</vt:lpstr>
      <vt:lpstr>Cosa è DevOps?</vt:lpstr>
      <vt:lpstr>Cosa è DevOps?</vt:lpstr>
      <vt:lpstr>Culture: The 3 ways</vt:lpstr>
      <vt:lpstr>Cosa è DevOps?</vt:lpstr>
      <vt:lpstr>DevOps + Agile</vt:lpstr>
      <vt:lpstr>DevOps + Agile</vt:lpstr>
      <vt:lpstr>DevOps + Agile</vt:lpstr>
      <vt:lpstr>DevOps + Agile</vt:lpstr>
      <vt:lpstr>DevOps: fatti reali</vt:lpstr>
      <vt:lpstr>Automation: The 3 Pillars</vt:lpstr>
      <vt:lpstr>Automation: Infrastructure as Code</vt:lpstr>
      <vt:lpstr>Automation: Infrastructure as Code</vt:lpstr>
      <vt:lpstr>Automation: Infrastructure as Code</vt:lpstr>
      <vt:lpstr>Continuous delivery</vt:lpstr>
      <vt:lpstr>C-I vs C-Del vs C-Dep</vt:lpstr>
      <vt:lpstr>Continuous delivery</vt:lpstr>
      <vt:lpstr>Enterprise Continuous  Delivery</vt:lpstr>
      <vt:lpstr>Continuous delivery: alcuni spunti</vt:lpstr>
      <vt:lpstr>Continuous delivery: pipeline</vt:lpstr>
      <vt:lpstr>Continuous delivery: pipeline</vt:lpstr>
      <vt:lpstr>Continuous delivery: testing</vt:lpstr>
      <vt:lpstr>Continuous delivery: strumenti</vt:lpstr>
      <vt:lpstr>Reliability Engineering</vt:lpstr>
      <vt:lpstr>Reliability Engineering: alcuni spunti</vt:lpstr>
      <vt:lpstr>Reliability Engineering: monitoring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Introduzione a DevOps</dc:title>
  <dc:creator>Antonio Turibbio Liccardi</dc:creator>
  <cp:lastModifiedBy>Antonio Turibbio Liccardi</cp:lastModifiedBy>
  <cp:revision>36</cp:revision>
  <dcterms:created xsi:type="dcterms:W3CDTF">2018-06-16T12:15:19Z</dcterms:created>
  <dcterms:modified xsi:type="dcterms:W3CDTF">2018-06-18T07:23:25Z</dcterms:modified>
</cp:coreProperties>
</file>

<file path=docProps/thumbnail.jpeg>
</file>